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314" r:id="rId7"/>
    <p:sldId id="282" r:id="rId8"/>
    <p:sldId id="283" r:id="rId9"/>
    <p:sldId id="315" r:id="rId10"/>
    <p:sldId id="316" r:id="rId11"/>
    <p:sldId id="317" r:id="rId12"/>
    <p:sldId id="318" r:id="rId13"/>
    <p:sldId id="319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2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62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2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E13A-16EF-D748-9EFC-CC0F27FA8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6CD7D-04BB-7D41-B559-CE78DFD3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C66E-3051-9B4D-8223-24BFA1BB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30B5-C85F-F24A-931F-D1DD88A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F85A-9FD3-2244-9930-D678FD34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4FC41-951A-9540-AC0C-FF1F794F8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6869-2987-1D4E-BDAE-0BD20DB4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EA92C-CD0A-424A-945B-2530BAB4E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D5B6A-5637-B741-8EA5-4FD732D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475C-20AA-9346-A8C7-AF6D156A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EBE3-027F-7045-BB8C-B7D23BE3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E7CFB-F7F2-7647-A0AF-D05E6EF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CCB42-1D6D-6641-813B-6802234E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3591-3BC1-1148-9249-C8E20CF6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F75D-5B4B-AD48-9CBB-9702D5B4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7FFB-F4EC-6549-BACB-07E1474D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856C-A5B1-0843-AF16-3C00892B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86D3-DA82-E240-84EE-5FFA0D9B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F8C0-0601-2943-ABE5-CD6A7E8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4597-A804-DD4F-811D-34556F66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19F8-C4A0-5445-99D7-E2020869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5E15-141F-414D-853B-46C17A33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0B29-34BB-8F44-83BC-A369C175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E9A0-C8E5-BA47-B1DC-EF2612C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CDCA-C568-B143-AD81-067FE59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51-21F7-9A46-A928-63D5850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1EE-58A5-714E-9C5E-AAEFDCF6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F7BD-D11D-894D-9E3B-3323B441C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32FD6-AC99-9B4C-A433-C9C5E944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E3402-26AE-CF4C-9C13-63954311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3E87-080F-D544-B176-271ACA6D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0F007-5692-564A-88C3-CE562133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4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D681-1EF6-7642-9AD9-99A19474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A8F9E-25A0-A04E-8E88-B0F590DEA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66CC-EE32-A34D-BAB5-9640D4C53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A3DB-A2AF-534C-9C29-6910932D4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82EC-05D1-C343-B389-62DE96DA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DA271-0547-9E49-88CD-A535A49F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FA5A2-CC1C-414D-9E3B-09319CAF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44352-BC91-4244-AF91-6C75EA9D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5CCD-CE67-834F-A386-D5F8DD76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3D11-5DFB-A641-8850-B9AC1734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14FA8-D5F3-1E4B-B877-FDB1780C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9AF97-4991-954C-93E5-99A7E0E8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79680-A064-5F41-91FA-5561EC54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64D65-8811-704D-AE58-441ACB41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C13D-2296-BC41-A4F2-94574257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041-1468-E848-84F4-337AE2D7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D8B9-976A-FE46-BE01-5C001069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BFF19-C32E-C74E-A1EB-C92E51694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5BE2-9C87-3445-B308-ECFE5552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39771-C027-F548-816F-611500FD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DF31E-9BC0-A543-9EE7-73FBFE1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18A6-A4A2-2545-9700-2A4A438C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D7E6-C469-764B-AC9E-8449BC3F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B5CB9-01D3-FA4A-966E-5DC2BAEB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4ECC-2D13-9F42-AA3F-1BD82F9A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343-777E-474A-91A3-7E5EFA37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954D6-42D5-B147-A8D7-B1590F29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1CAEB-D6FD-5943-A409-CA827C83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B1C3-E33B-DF49-AE6B-C4D328DF5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0FF9-DAFB-064A-AE9F-F0FB7AF3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95A0-B4EE-6546-9F35-DE999D9E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D659-93D7-F845-90EE-FB126942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2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AA15-5771-3340-B28E-24136A35F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Analysis, </a:t>
            </a:r>
            <a:br>
              <a:rPr lang="en-US" dirty="0"/>
            </a:br>
            <a:r>
              <a:rPr lang="en-US" dirty="0"/>
              <a:t>Stats,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88F69-E0CC-444F-B816-25650A99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327376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360D-8FCF-0840-8E81-FE498364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9BBF-9A70-4542-B0DE-7683CB3F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4"/>
            <a:ext cx="10515600" cy="5307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mean is sensitive to extreme values (outliers)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above distribution is called right-skewed since the mean &gt;  median.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EEC9F-9ACA-0547-A361-90B14B25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3" y="2061475"/>
            <a:ext cx="4219015" cy="33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EE9-BEE8-5C4F-9B71-BF57EE20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Mode, median,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162EC-970A-774C-AFE7-410038D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75" y="2517731"/>
            <a:ext cx="9363267" cy="31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54BE-FFE8-264C-ACFA-2D54DB64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measures: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F5A3-9D42-2342-ADF6-B0EF91BE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4"/>
            <a:ext cx="10515600" cy="5271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categorical variables, neither mean or median make sense. </a:t>
            </a:r>
          </a:p>
          <a:p>
            <a:r>
              <a:rPr lang="en-US" i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 might be the way to find the most representative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165E9-9172-454B-B010-3CC42E36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24" y="2090059"/>
            <a:ext cx="4446571" cy="38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B432-3548-834C-820B-E796DED2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measures: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383E-8C7D-AD47-B38D-41BD4034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Computational time complexity:</a:t>
            </a:r>
          </a:p>
          <a:p>
            <a:r>
              <a:rPr lang="en-US" dirty="0"/>
              <a:t>Mean: </a:t>
            </a:r>
            <a:r>
              <a:rPr lang="en-US" i="1" dirty="0"/>
              <a:t>O(n)</a:t>
            </a:r>
          </a:p>
          <a:p>
            <a:r>
              <a:rPr lang="en-US" dirty="0"/>
              <a:t>Median: </a:t>
            </a:r>
            <a:r>
              <a:rPr lang="en-US" i="1" dirty="0"/>
              <a:t>O(n*</a:t>
            </a:r>
            <a:r>
              <a:rPr lang="en-US" i="1" dirty="0" err="1"/>
              <a:t>lg</a:t>
            </a:r>
            <a:r>
              <a:rPr lang="en-US" i="1" dirty="0"/>
              <a:t>(n))</a:t>
            </a:r>
            <a:r>
              <a:rPr lang="en-US" dirty="0"/>
              <a:t> # with comparison sort</a:t>
            </a:r>
          </a:p>
          <a:p>
            <a:r>
              <a:rPr lang="en-US" dirty="0"/>
              <a:t>Mode: </a:t>
            </a:r>
            <a:r>
              <a:rPr lang="en-US" i="1" dirty="0"/>
              <a:t>O(n)</a:t>
            </a:r>
            <a:r>
              <a:rPr lang="en-US" dirty="0"/>
              <a:t> to </a:t>
            </a:r>
            <a:r>
              <a:rPr lang="en-US" i="1" dirty="0"/>
              <a:t>O(n*</a:t>
            </a:r>
            <a:r>
              <a:rPr lang="en-US" i="1" dirty="0" err="1"/>
              <a:t>lg</a:t>
            </a:r>
            <a:r>
              <a:rPr lang="en-US" i="1" dirty="0"/>
              <a:t>(n))</a:t>
            </a:r>
            <a:r>
              <a:rPr lang="en-US" dirty="0"/>
              <a:t> # dependent on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52852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spread of a sample of observations measures how well the mean or median describes the sample. </a:t>
            </a:r>
          </a:p>
          <a:p>
            <a:r>
              <a:rPr lang="en-US" dirty="0"/>
              <a:t>One way to measure spread of a sample of observations is via the range.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Range = Maximum Value - Minimum Value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(sample) variance, denoted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, measures how much on average the sample values deviate from the mean: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term </a:t>
            </a:r>
            <a:r>
              <a:rPr lang="en-US" i="1" dirty="0"/>
              <a:t>|x</a:t>
            </a:r>
            <a:r>
              <a:rPr lang="en-US" i="1" baseline="-25000" dirty="0"/>
              <a:t>i</a:t>
            </a:r>
            <a:r>
              <a:rPr lang="en-US" i="1" dirty="0"/>
              <a:t> − x ̄| </a:t>
            </a:r>
            <a:r>
              <a:rPr lang="en-US" dirty="0"/>
              <a:t>measures the amount by which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deviates from the mean </a:t>
            </a:r>
            <a:r>
              <a:rPr lang="en-US" i="1" dirty="0"/>
              <a:t>x </a:t>
            </a:r>
            <a:r>
              <a:rPr lang="en-US" dirty="0"/>
              <a:t>̄. Squaring these deviations means that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is sensitive to extreme values (outliers). </a:t>
            </a:r>
          </a:p>
          <a:p>
            <a:r>
              <a:rPr lang="en-US" dirty="0"/>
              <a:t>Note: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</a:t>
            </a:r>
            <a:r>
              <a:rPr lang="en-US" dirty="0" err="1"/>
              <a:t>doesnt</a:t>
            </a:r>
            <a:r>
              <a:rPr lang="en-US" dirty="0"/>
              <a:t> have the same units as the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:( What does a variance of 1,008 mean? Or 0.0001?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30BD-9BD1-214D-917C-AC2E0550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2768600"/>
            <a:ext cx="3403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5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(sample) standard deviation, denoted s, is the square root of </a:t>
            </a:r>
          </a:p>
          <a:p>
            <a:r>
              <a:rPr lang="en-US" dirty="0"/>
              <a:t>the variance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i="1" dirty="0"/>
              <a:t>s</a:t>
            </a:r>
            <a:r>
              <a:rPr lang="en-US" dirty="0"/>
              <a:t> does have the same units as the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F12C3-3B99-524D-9D2A-29C1FF49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647950"/>
            <a:ext cx="4318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8E94-62AE-BA40-B5B0-466D8614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3C1-BB79-AC4A-A467-D52388C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four data sets comprise the </a:t>
            </a:r>
            <a:r>
              <a:rPr lang="en-US" i="1" dirty="0" err="1"/>
              <a:t>Anscombes</a:t>
            </a:r>
            <a:r>
              <a:rPr lang="en-US" i="1" dirty="0"/>
              <a:t> Quartet.</a:t>
            </a:r>
          </a:p>
          <a:p>
            <a:r>
              <a:rPr lang="en-US" dirty="0"/>
              <a:t>All four sets of data have almost identical simple summary statistics.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FF141-56EF-8547-B9B0-B20673A0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77" y="2880223"/>
            <a:ext cx="6686176" cy="3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8E94-62AE-BA40-B5B0-466D8614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3C1-BB79-AC4A-A467-D52388C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statistics clearly don’t tell the story of how they differ. </a:t>
            </a:r>
          </a:p>
          <a:p>
            <a:r>
              <a:rPr lang="en-US" dirty="0"/>
              <a:t>But a picture often can: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2510E-EBFF-E841-A0F9-8C45B259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83" y="2805206"/>
            <a:ext cx="4821704" cy="35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A89-A2CE-1343-A08A-6C723F91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C411-95D1-0E4A-8548-1CD1F025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1034"/>
          </a:xfrm>
        </p:spPr>
        <p:txBody>
          <a:bodyPr>
            <a:normAutofit/>
          </a:bodyPr>
          <a:lstStyle/>
          <a:p>
            <a:r>
              <a:rPr lang="en-US" dirty="0"/>
              <a:t>The average score for the quiz is 7.37/15. What does this suggest?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the graph suggest?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172BD-D728-4642-AB6F-F2C84729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84" y="2363638"/>
            <a:ext cx="3937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5E13-80FA-914C-9186-E1F1A98E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Topics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DBCF-9E8F-6F4B-B28E-152F058D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r>
              <a:rPr lang="en-US" dirty="0"/>
              <a:t>Distributions</a:t>
            </a:r>
          </a:p>
          <a:p>
            <a:r>
              <a:rPr lang="en-US" dirty="0"/>
              <a:t>Aggregate statistics</a:t>
            </a:r>
          </a:p>
          <a:p>
            <a:r>
              <a:rPr lang="en-US" dirty="0"/>
              <a:t>Principles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0135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D09-9CAF-1C48-9C0A-FA82EA81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4677-0D5B-5147-A870-E13468276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Visualizations help us analyze and explore the data. They help: </a:t>
            </a:r>
          </a:p>
          <a:p>
            <a:r>
              <a:rPr lang="en-US" dirty="0"/>
              <a:t>Identify hidden patterns and trends </a:t>
            </a:r>
          </a:p>
          <a:p>
            <a:r>
              <a:rPr lang="en-US" dirty="0"/>
              <a:t>Formulate/test hypotheses</a:t>
            </a:r>
          </a:p>
          <a:p>
            <a:r>
              <a:rPr lang="en-US" dirty="0"/>
              <a:t>Communicate any modeling results </a:t>
            </a:r>
          </a:p>
          <a:p>
            <a:pPr lvl="1"/>
            <a:r>
              <a:rPr lang="en-US" dirty="0"/>
              <a:t>Present information and ideas succinctly </a:t>
            </a:r>
          </a:p>
          <a:p>
            <a:pPr lvl="1"/>
            <a:r>
              <a:rPr lang="en-US" dirty="0"/>
              <a:t>Provide evidence and support</a:t>
            </a:r>
          </a:p>
          <a:p>
            <a:pPr lvl="1"/>
            <a:r>
              <a:rPr lang="en-US" dirty="0"/>
              <a:t>Influence and persuade </a:t>
            </a:r>
          </a:p>
          <a:p>
            <a:r>
              <a:rPr lang="en-US" dirty="0"/>
              <a:t>Determine the next step in analysis/modeling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4112-CC1B-0B44-B145-6907C0D7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CB98-7501-CA4E-9238-10C0FB7F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Visualizations help us to analyze and explore the data. They help to: </a:t>
            </a:r>
          </a:p>
          <a:p>
            <a:r>
              <a:rPr lang="en-US" dirty="0"/>
              <a:t>Identify hidden patterns and trends </a:t>
            </a:r>
          </a:p>
          <a:p>
            <a:r>
              <a:rPr lang="en-US" dirty="0"/>
              <a:t>Formulate/test hypotheses</a:t>
            </a:r>
          </a:p>
          <a:p>
            <a:r>
              <a:rPr lang="en-US" dirty="0"/>
              <a:t>Communicate any modeling results </a:t>
            </a:r>
          </a:p>
          <a:p>
            <a:r>
              <a:rPr lang="en-US" dirty="0"/>
              <a:t>Present information and ideas succinctly </a:t>
            </a:r>
          </a:p>
          <a:p>
            <a:r>
              <a:rPr lang="en-US" dirty="0"/>
              <a:t>Provide evidence and support</a:t>
            </a:r>
          </a:p>
          <a:p>
            <a:r>
              <a:rPr lang="en-US" dirty="0"/>
              <a:t>Influence and persuade </a:t>
            </a:r>
          </a:p>
          <a:p>
            <a:r>
              <a:rPr lang="en-US" dirty="0"/>
              <a:t>Determine the next step in analysis/modeling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8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1. Maximize data to ink ratio: show the data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C262-F4AE-1240-82BF-269BAB8F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56" y="2956392"/>
            <a:ext cx="6743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Edward </a:t>
            </a:r>
            <a:r>
              <a:rPr lang="en-US" dirty="0" err="1"/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1F182-F4EB-4248-A239-94D2309C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3" y="3902747"/>
            <a:ext cx="6438153" cy="27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4832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Edward </a:t>
            </a:r>
            <a:r>
              <a:rPr lang="en-US" dirty="0" err="1"/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0" indent="0">
              <a:buNone/>
            </a:pPr>
            <a:r>
              <a:rPr lang="en-US" dirty="0"/>
              <a:t>3. Minimize chart-junk: show data visualizations, not design variation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5AD1E-B320-E346-A467-B6381BF9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16" y="3854822"/>
            <a:ext cx="5787157" cy="28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0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483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basic data visualization guidelines from Edward </a:t>
            </a:r>
            <a:r>
              <a:rPr lang="en-US" dirty="0" err="1"/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0" indent="0">
              <a:buNone/>
            </a:pPr>
            <a:r>
              <a:rPr lang="en-US" dirty="0"/>
              <a:t>3. Minimize chart-junk: show data visualizations, not design variation</a:t>
            </a:r>
          </a:p>
          <a:p>
            <a:pPr marL="0" indent="0">
              <a:buNone/>
            </a:pPr>
            <a:r>
              <a:rPr lang="en-US" dirty="0"/>
              <a:t>4. Clear, detailed and thorough labeling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More on </a:t>
            </a:r>
            <a:r>
              <a:rPr lang="en-US" sz="2400" dirty="0" err="1"/>
              <a:t>Tufte</a:t>
            </a:r>
            <a:r>
              <a:rPr lang="en-US" sz="2400" dirty="0"/>
              <a:t> principals of visualization:</a:t>
            </a:r>
          </a:p>
          <a:p>
            <a:pPr marL="0" indent="0">
              <a:buNone/>
            </a:pPr>
            <a:r>
              <a:rPr lang="en-US" sz="2400" dirty="0"/>
              <a:t>http://www2.cs.uregina.ca/ </a:t>
            </a:r>
            <a:r>
              <a:rPr lang="en-US" sz="2400" dirty="0" err="1"/>
              <a:t>rbm</a:t>
            </a:r>
            <a:r>
              <a:rPr lang="en-US" sz="2400" dirty="0"/>
              <a:t>/cs100/notes/spreadsheets/</a:t>
            </a:r>
            <a:r>
              <a:rPr lang="en-US" sz="2400" dirty="0" err="1"/>
              <a:t>tufte</a:t>
            </a:r>
            <a:r>
              <a:rPr lang="en-US" sz="2400" dirty="0"/>
              <a:t> </a:t>
            </a:r>
            <a:r>
              <a:rPr lang="en-US" sz="2400" dirty="0" err="1"/>
              <a:t>paper.html</a:t>
            </a:r>
            <a:r>
              <a:rPr lang="en-US" sz="2400" dirty="0"/>
              <a:t> 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0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do you want your visualization to show about your data? </a:t>
            </a:r>
          </a:p>
          <a:p>
            <a:r>
              <a:rPr lang="en-US" b="1" dirty="0"/>
              <a:t>Distribution</a:t>
            </a:r>
            <a:r>
              <a:rPr lang="en-US" dirty="0"/>
              <a:t>: how a variable or variables in the dataset distribute over a range of possible values. </a:t>
            </a:r>
          </a:p>
          <a:p>
            <a:r>
              <a:rPr lang="en-US" b="1" dirty="0"/>
              <a:t>Relationship</a:t>
            </a:r>
            <a:r>
              <a:rPr lang="en-US" dirty="0"/>
              <a:t>: how the values of multiple variables in the dataset relate </a:t>
            </a:r>
          </a:p>
          <a:p>
            <a:r>
              <a:rPr lang="en-US" b="1" dirty="0"/>
              <a:t>Composition</a:t>
            </a:r>
            <a:r>
              <a:rPr lang="en-US" dirty="0"/>
              <a:t>: how the dataset breaks down into subgroups </a:t>
            </a:r>
          </a:p>
          <a:p>
            <a:r>
              <a:rPr lang="en-US" b="1" dirty="0"/>
              <a:t>Comparison</a:t>
            </a:r>
            <a:r>
              <a:rPr lang="en-US" dirty="0"/>
              <a:t>: how trends in multiple variable or datasets compare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4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to visualize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histogram is a way to visualize how 1-dimensional data is distributed across certain values. </a:t>
            </a:r>
          </a:p>
          <a:p>
            <a:r>
              <a:rPr lang="en-US" dirty="0"/>
              <a:t>Trends in histograms are sensitive to number of bins.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FF656-CCF9-464F-AB22-C2DC878F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3691297"/>
            <a:ext cx="836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3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to visualize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scatter plot is a way to visualize how multi-dimensional data are distributed across certain values. </a:t>
            </a:r>
          </a:p>
          <a:p>
            <a:r>
              <a:rPr lang="en-US" dirty="0"/>
              <a:t>A scatter plot is also a way to visualize the relationship between two different attributes of multi-dimensional data.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77856-64F2-0E4A-B803-FCC867B8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28" y="3424537"/>
            <a:ext cx="4056492" cy="32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for categorical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pie chart is a way to visualize the static composition (i.e., distribution) of a variable (or single group).</a:t>
            </a:r>
          </a:p>
          <a:p>
            <a:r>
              <a:rPr lang="en-US" dirty="0" err="1"/>
              <a:t>Tufte</a:t>
            </a:r>
            <a:r>
              <a:rPr lang="en-US" dirty="0"/>
              <a:t> says use bar chart.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29FE6-5C76-D94C-A7DC-7C2CC02A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1" y="3303240"/>
            <a:ext cx="4958603" cy="33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7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F6A3-A20A-4C46-AB9E-FBECD8AB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0177-AB06-674D-AAA3-30646082D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 – hypothesize</a:t>
            </a:r>
          </a:p>
          <a:p>
            <a:r>
              <a:rPr lang="en-US" dirty="0"/>
              <a:t>Data collection</a:t>
            </a:r>
          </a:p>
          <a:p>
            <a:r>
              <a:rPr lang="en-US" b="1" dirty="0"/>
              <a:t>Data exploration</a:t>
            </a:r>
          </a:p>
          <a:p>
            <a:r>
              <a:rPr lang="en-US" dirty="0"/>
              <a:t>Data modeling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Visualization and communication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67645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graph to show trend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stacked area graph is a way to visualize the composition of a group as it changes over time (or some other quantitative variable). </a:t>
            </a:r>
          </a:p>
          <a:p>
            <a:r>
              <a:rPr lang="en-US" dirty="0"/>
              <a:t>This shows the relationship of a categorical variable (</a:t>
            </a:r>
            <a:r>
              <a:rPr lang="en-US" dirty="0" err="1"/>
              <a:t>AgeGroup</a:t>
            </a:r>
            <a:r>
              <a:rPr lang="en-US" dirty="0"/>
              <a:t>) to a quantitative variable (year).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BF047-2BF7-FD4A-B2DF-CCBA1FDF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3588200"/>
            <a:ext cx="5130426" cy="3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Plotting multiple histograms and/or distribution curves on the same axes is a way to visualize how different variables compare (or how a variable differs over specific groups)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65410-3FD5-C442-8491-6E41F002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63" y="2981759"/>
            <a:ext cx="5204766" cy="3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boxplot is a visualization to compare a quantitative variable across groups. </a:t>
            </a:r>
          </a:p>
          <a:p>
            <a:r>
              <a:rPr lang="en-US" dirty="0"/>
              <a:t>It highlights the range, quartiles, median and any outliers present in a data set.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9C6FF-3C1B-464D-8A45-6FC72AB1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01" y="3170425"/>
            <a:ext cx="4407643" cy="30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6387-5B58-D443-9E08-F8AF6352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EA16-C2CC-3D4D-A656-0BC01ABA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Often your dataset seems too complex to visualize: </a:t>
            </a:r>
          </a:p>
          <a:p>
            <a:pPr lvl="1"/>
            <a:r>
              <a:rPr lang="en-US" dirty="0"/>
              <a:t>Data is too high dimensional </a:t>
            </a:r>
          </a:p>
          <a:p>
            <a:pPr lvl="2"/>
            <a:r>
              <a:rPr lang="en-US" dirty="0"/>
              <a:t>How do you plot 100 variables on the same set of axes?) </a:t>
            </a:r>
          </a:p>
          <a:p>
            <a:pPr lvl="1"/>
            <a:r>
              <a:rPr lang="en-US" dirty="0"/>
              <a:t>Some variables are categorical (how do you plot values like Cat or No?)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3258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6387-5B58-D443-9E08-F8AF6352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dimensions not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EA16-C2CC-3D4D-A656-0BC01ABA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data is high dimensional, a scatter plot of all data attributes can be impossible or unhelpful.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8D53C-0A58-E548-8AEB-C6E67092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8" y="2875332"/>
            <a:ext cx="4481606" cy="34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Relationships may be easier to spot by producing multiple plots of lower dimensionality.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CF26-EA4E-7E41-B017-5A8D9D1B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91" y="2255184"/>
            <a:ext cx="450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For 3D data, color coding a categorical attribute can be effective.</a:t>
            </a:r>
          </a:p>
          <a:p>
            <a:r>
              <a:rPr lang="en-US" dirty="0"/>
              <a:t>The above visualizes a set of Iris measurements. The variables are: petal length, sepal length, Iris type (</a:t>
            </a:r>
            <a:r>
              <a:rPr lang="en-US" dirty="0" err="1"/>
              <a:t>setosa</a:t>
            </a:r>
            <a:r>
              <a:rPr lang="en-US" dirty="0"/>
              <a:t>, versicolor, virginica).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98FE4-80DD-4744-9259-9CE9DD4F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3" y="3016251"/>
            <a:ext cx="4876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9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For 3D data, a quantitative attribute can be encoded by size in a bubble chart. </a:t>
            </a:r>
          </a:p>
          <a:p>
            <a:r>
              <a:rPr lang="en-US" dirty="0"/>
              <a:t>Visualization of a set of consumer products. The variables are: revenue, consumer rating, product type and product cost.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8AD25-D290-A549-B55A-CBADCCC7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83" y="3651351"/>
            <a:ext cx="6922994" cy="29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31B3-DB4D-534B-AA8D-FA53BF48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BBA5-3EED-A445-A475-1D93FD8D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visualizations for the following dataset: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4DBB-B32E-EE43-9DAE-AF4EDE3E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9" y="2807446"/>
            <a:ext cx="10614303" cy="18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6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D88-35C8-F747-B335-9AD70A5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2869-DBBC-B44F-85C8-40C718CB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bar graph showing resistance of each bacteria to each drug: </a:t>
            </a:r>
          </a:p>
          <a:p>
            <a:r>
              <a:rPr lang="en-US" dirty="0"/>
              <a:t>Issues?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DA8D9-6F02-2843-8378-1D6EA0E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9" y="2438400"/>
            <a:ext cx="5562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9C6-99B4-D14B-896C-946AF5E8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A9CC-62FC-8C45-B56D-B00BBA49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6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Population versus sample: </a:t>
            </a:r>
          </a:p>
          <a:p>
            <a:r>
              <a:rPr lang="en-US" dirty="0"/>
              <a:t>A population is the entire set of objects or events under study. Population can be hypothetical “all students” or all students in this class. </a:t>
            </a:r>
          </a:p>
          <a:p>
            <a:r>
              <a:rPr lang="en-US" dirty="0"/>
              <a:t>A sample is a “representative” subset of the objects or events under study. Needed because its impossible or intractable to obtain or compute with population data.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Biases in samples: </a:t>
            </a:r>
          </a:p>
          <a:p>
            <a:r>
              <a:rPr lang="en-US" dirty="0"/>
              <a:t>Selection bias: some subjects or records are more likely to be selected </a:t>
            </a:r>
          </a:p>
          <a:p>
            <a:r>
              <a:rPr lang="en-US" dirty="0"/>
              <a:t>Volunteer/nonresponse bias: subjects or records who are not easily available are not represented.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Examples? </a:t>
            </a:r>
            <a:endParaRPr lang="en-US" i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194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D88-35C8-F747-B335-9AD70A5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2869-DBBC-B44F-85C8-40C718CB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scatter plot of drug #1 vs. drug #3 resistance.</a:t>
            </a:r>
          </a:p>
          <a:p>
            <a:r>
              <a:rPr lang="en-US" dirty="0"/>
              <a:t>Key idea: the process of data exploration is iterative.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644A9-AD15-464C-8489-A7055210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882900"/>
            <a:ext cx="4813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0363-370C-4742-AC56-06382AE6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6652-97C4-8342-AF9C-083363F0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that birth weight is positively correlated with femur length. </a:t>
            </a:r>
          </a:p>
          <a:p>
            <a:r>
              <a:rPr lang="en-US" dirty="0"/>
              <a:t>Can we quantify exactly how they are correlated? Can we predict birthweight based on femur length (or vice versa) through a statistical model?  </a:t>
            </a:r>
            <a:r>
              <a:rPr lang="en-US"/>
              <a:t>See notebook.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393DE-3970-934E-89F8-E1E9725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46" y="3909662"/>
            <a:ext cx="6487459" cy="2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5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3101-2F6D-F741-B6E5-7DD087AE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A92B-CAD1-3047-99CC-4DCEB743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that types of iris seem to be distinguished by petal and sepal lengths. </a:t>
            </a:r>
          </a:p>
          <a:p>
            <a:r>
              <a:rPr lang="en-US" dirty="0"/>
              <a:t>Can we predict the type of iris given petal and sepal lengths through some sort of statistical model?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2740A-589F-9440-A700-FC80DA94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6" y="3579899"/>
            <a:ext cx="4248151" cy="32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604A-2D54-CC4B-9E48-F03371E0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8334-14AB-274F-A9AE-768E92E9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Distribution: Set of all possible random variables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Flipping Coins for heads and tails</a:t>
            </a:r>
          </a:p>
          <a:p>
            <a:pPr lvl="2"/>
            <a:r>
              <a:rPr lang="en-US" dirty="0"/>
              <a:t>a binomial distribution (two possible outcomes)</a:t>
            </a:r>
          </a:p>
          <a:p>
            <a:pPr lvl="2"/>
            <a:r>
              <a:rPr lang="en-US" dirty="0"/>
              <a:t>discrete (categories of heads and tails, no real numbers)</a:t>
            </a:r>
          </a:p>
          <a:p>
            <a:pPr lvl="2"/>
            <a:r>
              <a:rPr lang="en-US" dirty="0"/>
              <a:t>evenly weighted (heads are just as likely as tails)</a:t>
            </a:r>
          </a:p>
          <a:p>
            <a:pPr lvl="1"/>
            <a:r>
              <a:rPr lang="en-US" dirty="0"/>
              <a:t>Tornado events in Milwaukee</a:t>
            </a:r>
          </a:p>
          <a:p>
            <a:pPr lvl="2"/>
            <a:r>
              <a:rPr lang="en-US" dirty="0"/>
              <a:t>a binomial distribution</a:t>
            </a:r>
          </a:p>
          <a:p>
            <a:pPr lvl="2"/>
            <a:r>
              <a:rPr lang="en-US" dirty="0"/>
              <a:t>Discrete</a:t>
            </a:r>
          </a:p>
          <a:p>
            <a:pPr lvl="2"/>
            <a:r>
              <a:rPr lang="en-US" dirty="0"/>
              <a:t>evenly weighted (tornadoes are rare events)</a:t>
            </a:r>
          </a:p>
        </p:txBody>
      </p:sp>
    </p:spTree>
    <p:extLst>
      <p:ext uri="{BB962C8B-B14F-4D97-AF65-F5344CB8AC3E}">
        <p14:creationId xmlns:p14="http://schemas.microsoft.com/office/powerpoint/2010/main" val="208570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447-ECD9-0D4A-A77E-24AEAB07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DAEA5-D481-0E40-B6F0-6B03C48D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258" y="1825625"/>
            <a:ext cx="228600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D0521-A146-9142-AC2C-FC86AF1A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81" y="2541681"/>
            <a:ext cx="9429577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F42E-4C40-F144-8705-8B3041BB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0A02-6689-3240-85AF-5324C7E9E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/>
          </a:bodyPr>
          <a:lstStyle/>
          <a:p>
            <a:r>
              <a:rPr lang="en-US" dirty="0"/>
              <a:t>The mean of a set of n observations of a variable is denoted x ̄ and is defined as: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mean describes what a “typical” sample value looks like, or where is the “center” of the distribution of the data. </a:t>
            </a:r>
          </a:p>
          <a:p>
            <a:r>
              <a:rPr lang="en-US" dirty="0"/>
              <a:t>There is always uncertainty involved when calculating a sample mean to estimate a population mean.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B83F1-0ADF-AD4D-9946-8912E725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2" y="2420471"/>
            <a:ext cx="4149404" cy="2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414F-B6A3-7B4C-AC6C-7968DA9F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E77E-E930-C348-8236-AC3E94E3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median of a set of n number of observations in a sample, ordered by value, of a variable is is defined by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(already in order):</a:t>
            </a:r>
          </a:p>
          <a:p>
            <a:r>
              <a:rPr lang="en-US" dirty="0"/>
              <a:t>Ages: 17, 19, 21, 22, 23, 23, 23, 38 </a:t>
            </a:r>
          </a:p>
          <a:p>
            <a:r>
              <a:rPr lang="en-US" dirty="0"/>
              <a:t>Median = (22+23)/2 = 22.5 </a:t>
            </a:r>
          </a:p>
          <a:p>
            <a:r>
              <a:rPr lang="en-US" dirty="0"/>
              <a:t>The median also describes what a typical observation looks like, or where is the center of the distribution of the sample of observations.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29188-AC5F-FC4E-B7A6-136568E0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12" y="2627406"/>
            <a:ext cx="4953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54FC-1A20-5348-A65A-70C4C689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1EB0-BD0F-3949-84F3-ABE3ABA0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5181600"/>
          </a:xfrm>
        </p:spPr>
        <p:txBody>
          <a:bodyPr>
            <a:normAutofit/>
          </a:bodyPr>
          <a:lstStyle/>
          <a:p>
            <a:r>
              <a:rPr lang="en-US" dirty="0"/>
              <a:t>The mean is sensitive to extreme values (outliers)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A2E8A-9647-8047-99E9-6755323C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287868"/>
            <a:ext cx="8724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1527</Words>
  <Application>Microsoft Macintosh PowerPoint</Application>
  <PresentationFormat>Widescreen</PresentationFormat>
  <Paragraphs>218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Exploratory Data Analysis,  Stats, and Visualization</vt:lpstr>
      <vt:lpstr>Data Exploration Topics </vt:lpstr>
      <vt:lpstr>Data Science Process</vt:lpstr>
      <vt:lpstr>Basics of sampling</vt:lpstr>
      <vt:lpstr>Distributions</vt:lpstr>
      <vt:lpstr>Central measures</vt:lpstr>
      <vt:lpstr>Sample mean</vt:lpstr>
      <vt:lpstr>Sample median</vt:lpstr>
      <vt:lpstr>Mean vs. Median</vt:lpstr>
      <vt:lpstr>Mean vs. Median</vt:lpstr>
      <vt:lpstr>Mode, median, mean</vt:lpstr>
      <vt:lpstr>Central measures: categorical variables</vt:lpstr>
      <vt:lpstr>Central measures: computation</vt:lpstr>
      <vt:lpstr>Measures of Spread: Range</vt:lpstr>
      <vt:lpstr>Measures of Spread: Variance</vt:lpstr>
      <vt:lpstr>Measures of Spread: Standard Deviation</vt:lpstr>
      <vt:lpstr>Anscombe’s Data</vt:lpstr>
      <vt:lpstr>Anscombe’s Data</vt:lpstr>
      <vt:lpstr>Visualization Motivation</vt:lpstr>
      <vt:lpstr>Principals of Visualizations</vt:lpstr>
      <vt:lpstr>More visualization motivation</vt:lpstr>
      <vt:lpstr>Principals of Visualization</vt:lpstr>
      <vt:lpstr>Principals of Visualization</vt:lpstr>
      <vt:lpstr>Principals of Visualization</vt:lpstr>
      <vt:lpstr>Principals of Visualization</vt:lpstr>
      <vt:lpstr>Types of Visualization</vt:lpstr>
      <vt:lpstr>Histograms to visualize distributions</vt:lpstr>
      <vt:lpstr>Scatter plots to visualize relationships</vt:lpstr>
      <vt:lpstr>Pie chart for categorical variable</vt:lpstr>
      <vt:lpstr>Stacked area graph to show trend over time</vt:lpstr>
      <vt:lpstr>Multiple histograms</vt:lpstr>
      <vt:lpstr>Boxplots</vt:lpstr>
      <vt:lpstr>Data complexity</vt:lpstr>
      <vt:lpstr>More dimensions not always better</vt:lpstr>
      <vt:lpstr>Reducing complexity</vt:lpstr>
      <vt:lpstr>Adding a dimension</vt:lpstr>
      <vt:lpstr>3D </vt:lpstr>
      <vt:lpstr>Example dataset</vt:lpstr>
      <vt:lpstr>Example</vt:lpstr>
      <vt:lpstr>Example</vt:lpstr>
      <vt:lpstr>Quantifying Relationships</vt:lpstr>
      <vt:lpstr>Prediction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Exploration</dc:title>
  <dc:subject/>
  <dc:creator>Jay Urbain</dc:creator>
  <cp:keywords/>
  <dc:description/>
  <cp:lastModifiedBy>Jay Urbain</cp:lastModifiedBy>
  <cp:revision>39</cp:revision>
  <cp:lastPrinted>2018-08-05T22:19:45Z</cp:lastPrinted>
  <dcterms:created xsi:type="dcterms:W3CDTF">2018-06-20T21:37:19Z</dcterms:created>
  <dcterms:modified xsi:type="dcterms:W3CDTF">2018-08-05T22:22:13Z</dcterms:modified>
  <cp:category/>
</cp:coreProperties>
</file>